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1383" r:id="rId3"/>
    <p:sldId id="1165" r:id="rId4"/>
    <p:sldId id="1390" r:id="rId5"/>
    <p:sldId id="1402" r:id="rId6"/>
    <p:sldId id="1248" r:id="rId8"/>
    <p:sldId id="1391" r:id="rId9"/>
    <p:sldId id="1392" r:id="rId10"/>
    <p:sldId id="1393" r:id="rId11"/>
    <p:sldId id="1394" r:id="rId12"/>
    <p:sldId id="1304" r:id="rId13"/>
    <p:sldId id="1396" r:id="rId14"/>
    <p:sldId id="1398" r:id="rId15"/>
    <p:sldId id="1400" r:id="rId16"/>
    <p:sldId id="1399" r:id="rId17"/>
    <p:sldId id="14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9900"/>
    <a:srgbClr val="006600"/>
    <a:srgbClr val="FF6600"/>
    <a:srgbClr val="0000FF"/>
    <a:srgbClr val="FFFFFF"/>
    <a:srgbClr val="3333FF"/>
    <a:srgbClr val="FF33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90686" autoAdjust="0"/>
  </p:normalViewPr>
  <p:slideViewPr>
    <p:cSldViewPr showGuides="1">
      <p:cViewPr>
        <p:scale>
          <a:sx n="73" d="100"/>
          <a:sy n="73" d="100"/>
        </p:scale>
        <p:origin x="-606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AED22-7A29-4A9E-B8EC-A32B4889A17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Relationship Id="rId3" Type="http://schemas.openxmlformats.org/officeDocument/2006/relationships/image" Target="../media/image28.GIF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19.png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33.jpe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GIF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in a space suit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2819400"/>
            <a:ext cx="12192000" cy="120015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extBox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36618" y="2994837"/>
            <a:ext cx="9366364" cy="86832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4500" b="1">
                <a:solidFill>
                  <a:srgbClr val="7030A0"/>
                </a:solidFill>
                <a:ea typeface="MS PGothic" panose="020B0600070205080204" pitchFamily="50" charset="-128"/>
              </a:rPr>
              <a:t>Sự rơi tự do</a:t>
            </a:r>
            <a:endParaRPr lang="en-US" altLang="en-US" sz="4500" b="1">
              <a:solidFill>
                <a:srgbClr val="7030A0"/>
              </a:solidFill>
            </a:endParaRPr>
          </a:p>
        </p:txBody>
      </p:sp>
      <p:sp>
        <p:nvSpPr>
          <p:cNvPr id="9" name="TextBox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830189"/>
            <a:ext cx="1905000" cy="612934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000" b="1" i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 10:</a:t>
            </a:r>
            <a:endParaRPr lang="en-US" altLang="en-US" sz="3000" b="1" i="1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790671" y="758278"/>
            <a:ext cx="10972800" cy="89529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676400" y="732308"/>
            <a:ext cx="8243011" cy="88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 các chuyển động sau, chuyển động nào được coi là rơi tự do? Tại sao? 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252444" y="4012950"/>
            <a:ext cx="349307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A. Chiếc lá đang rơi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51076" y="6430690"/>
            <a:ext cx="609777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D. Vận động viên đang nhảy dù.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7223" y="3986895"/>
            <a:ext cx="6386248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B. Hạt bụi chuyển động trong không khí. 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2078" y="6325405"/>
            <a:ext cx="609777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C. Quả tạ rơi trong không khí..</a:t>
            </a:r>
            <a:endParaRPr lang="en-US" sz="2500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indoor, oven, microwave, stov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75" y="1948561"/>
            <a:ext cx="3676443" cy="20661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8" y="1910555"/>
            <a:ext cx="3810000" cy="2143125"/>
          </a:xfrm>
          <a:prstGeom prst="rect">
            <a:avLst/>
          </a:prstGeom>
        </p:spPr>
      </p:pic>
      <p:pic>
        <p:nvPicPr>
          <p:cNvPr id="17" name="Picture 16" descr="A picture containing sky, outdoor, parachute, outdoor object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13641"/>
            <a:ext cx="3642340" cy="2048816"/>
          </a:xfrm>
          <a:prstGeom prst="rect">
            <a:avLst/>
          </a:prstGeom>
        </p:spPr>
      </p:pic>
      <p:pic>
        <p:nvPicPr>
          <p:cNvPr id="27" name="Picture 26" descr="A black and white image of a person's face&#10;&#10;Description automatically generated with low confidence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6" t="754" r="7697"/>
          <a:stretch>
            <a:fillRect/>
          </a:stretch>
        </p:blipFill>
        <p:spPr>
          <a:xfrm>
            <a:off x="1802760" y="4533888"/>
            <a:ext cx="1918679" cy="1791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144113"/>
            <a:ext cx="10621297" cy="541687"/>
            <a:chOff x="74035" y="2231322"/>
            <a:chExt cx="1055548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5347363" cy="708275"/>
              <a:chOff x="587624" y="3377549"/>
              <a:chExt cx="2753642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75364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Sự rơi tự do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34676" y="695577"/>
            <a:ext cx="75139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i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Đặc điểm của chuyển động rơi tự do</a:t>
            </a:r>
            <a:endParaRPr lang="en-US" sz="2600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 descr="empty-blue-rectan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676" y="1807895"/>
            <a:ext cx="10866724" cy="139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679142" y="1845411"/>
            <a:ext cx="10287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Quan sát sự rơi tự do ta thấy đó là </a:t>
            </a:r>
            <a:r>
              <a:rPr lang="en-US" sz="2500" b="1">
                <a:latin typeface="Arial" panose="020B0604020202020204" pitchFamily="34" charset="0"/>
                <a:cs typeface="Arial" panose="020B0604020202020204" pitchFamily="34" charset="0"/>
              </a:rPr>
              <a:t>chuyển động thẳng nhanh dần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4676" y="1217180"/>
            <a:ext cx="75139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i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Tính chất của chuyển động rơi tự do</a:t>
            </a:r>
            <a:endParaRPr lang="en-US" sz="2600" i="1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142" y="5410200"/>
            <a:ext cx="4495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latin typeface="Arial" panose="020B0604020202020204" pitchFamily="34" charset="0"/>
                <a:cs typeface="Arial" panose="020B0604020202020204" pitchFamily="34" charset="0"/>
              </a:rPr>
              <a:t>*Ảnh chụp hoạt nghiệm (là ảnh chụp liên tiếp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để xác định quãng đường đi được trong n</a:t>
            </a:r>
            <a:r>
              <a:rPr lang="en-US" sz="1800" i="1">
                <a:latin typeface="Arial" panose="020B0604020202020204" pitchFamily="34" charset="0"/>
                <a:cs typeface="Arial" panose="020B0604020202020204" pitchFamily="34" charset="0"/>
              </a:rPr>
              <a:t>hững khoảng thời gian bằng nhau</a:t>
            </a:r>
            <a:endParaRPr lang="en-US" alt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143" y="3505200"/>
            <a:ext cx="435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Bảng 10.1 ghi kết quả </a:t>
            </a: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chụp ảnh hoạt nghiệm*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về sự rơi của một hòn bi thép sau những khoảng thời gian 0,1s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Table 13"/>
          <p:cNvGraphicFramePr>
            <a:graphicFrameLocks noGrp="1"/>
          </p:cNvGraphicFramePr>
          <p:nvPr/>
        </p:nvGraphicFramePr>
        <p:xfrm>
          <a:off x="5768038" y="3429000"/>
          <a:ext cx="5715000" cy="25614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46859"/>
                <a:gridCol w="3168141"/>
              </a:tblGrid>
              <a:tr h="387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 gian rơi (s)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Quãng đường rơi (m)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6921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0,049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6921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0,197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6921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0,441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6921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0,785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7878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1,227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79142" y="2320693"/>
            <a:ext cx="10287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Để biết sự rơi tự do có phải là chuyển động thẳng nhanh dần đều hay không thì phải dựa vào thí nghiệm.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790671" y="758278"/>
            <a:ext cx="10972800" cy="143475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138567" y="758278"/>
            <a:ext cx="10134600" cy="143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Hãy căn cứ vào số liệu trong Bảng 10.1 để: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AutoNum type="arabicPeriod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Chứng tỏ chuyển động rơi tự do là nhanh dần đều.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AutoNum type="arabicPeriod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 gia tốc của chuyển động rơi tự do,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32437" y="2667000"/>
            <a:ext cx="5485375" cy="1782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 bài CĐBĐĐ ta đã biết: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 vật CĐT NDĐ với v</a:t>
            </a:r>
            <a:r>
              <a:rPr lang="en-US" sz="2500" b="1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0 thì quãng đường đi được s tỉ lệ với bình phương thời gian :</a:t>
            </a:r>
            <a:endParaRPr lang="en-US" sz="2500" b="1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30728" y="2513663"/>
            <a:ext cx="58620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Bảng 10.1. Kết quả về sự rơi của một hòn bi thép sau những khoảng thời gian 0,1s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76400" y="4800600"/>
            <a:ext cx="2520934" cy="1143000"/>
            <a:chOff x="838200" y="3162637"/>
            <a:chExt cx="3467101" cy="1200590"/>
          </a:xfrm>
        </p:grpSpPr>
        <p:pic>
          <p:nvPicPr>
            <p:cNvPr id="28" name="Picture 27" descr="empty-red-rectang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78924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bject 60"/>
                <p:cNvSpPr txBox="1"/>
                <p:nvPr/>
              </p:nvSpPr>
              <p:spPr bwMode="auto">
                <a:xfrm>
                  <a:off x="895693" y="3162637"/>
                  <a:ext cx="3276600" cy="1192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000" i="1" smtClean="0">
                                <a:latin typeface="Cambria Math" panose="02040503050406030204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sz="3000" b="0" i="1" baseline="30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3000" baseline="30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9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5693" y="3162637"/>
                  <a:ext cx="3276600" cy="1192213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6" name="Table 13"/>
          <p:cNvGraphicFramePr>
            <a:graphicFrameLocks noGrp="1"/>
          </p:cNvGraphicFramePr>
          <p:nvPr/>
        </p:nvGraphicFramePr>
        <p:xfrm>
          <a:off x="6538214" y="3459126"/>
          <a:ext cx="5105400" cy="28967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5194"/>
                <a:gridCol w="2830206"/>
              </a:tblGrid>
              <a:tr h="387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 gian rơi (s)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Quãng đường rơi (m)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6921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0,049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6921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0,197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6921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0,441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6921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0,785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27878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1,227</a:t>
                      </a:r>
                      <a:endParaRPr lang="en-US"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empty-blue-rectangl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4676" y="1565012"/>
            <a:ext cx="11773850" cy="206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034464" y="3677094"/>
            <a:ext cx="4325152" cy="894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 tốc g ở ngang mặt biển tại một số vị trí khác nhau</a:t>
            </a:r>
            <a:endParaRPr lang="en-US" sz="2500" i="1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5" name="Table 17"/>
          <p:cNvGraphicFramePr>
            <a:graphicFrameLocks noGrp="1"/>
          </p:cNvGraphicFramePr>
          <p:nvPr/>
        </p:nvGraphicFramePr>
        <p:xfrm>
          <a:off x="1034464" y="4565043"/>
          <a:ext cx="4325151" cy="18897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51052"/>
                <a:gridCol w="1774099"/>
              </a:tblGrid>
              <a:tr h="443003"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Địa điểm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 (m/s</a:t>
                      </a:r>
                      <a:r>
                        <a:rPr lang="en-US" sz="25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468"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Cực Trái đất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9,8324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468"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 Nội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9,7872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468"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 Hồ Chí Minh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9,7867</a:t>
                      </a:r>
                      <a:endParaRPr lang="en-US" sz="2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7" name="Picture 2" descr="http://convergenceconsultinggroup.com/wp-content/uploads/2013/10/Services_Comprehensive_s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599" y="3960400"/>
            <a:ext cx="2718993" cy="271899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9765577" y="4661385"/>
            <a:ext cx="234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g = 9,7867 m/s</a:t>
            </a:r>
            <a:r>
              <a:rPr lang="en-US" altLang="en-US" sz="1800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946422" y="3802457"/>
            <a:ext cx="219054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95375">
              <a:lnSpc>
                <a:spcPts val="2500"/>
              </a:lnSpc>
              <a:spcBef>
                <a:spcPts val="800"/>
              </a:spcBef>
              <a:buClr>
                <a:schemeClr val="tx2"/>
              </a:buClr>
              <a:buSzPct val="95000"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g = 9,8324 m/s</a:t>
            </a:r>
            <a:r>
              <a:rPr lang="en-US" altLang="en-US" sz="1800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990608" y="3991573"/>
            <a:ext cx="148976" cy="13295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2" idx="7"/>
            <a:endCxn id="31" idx="1"/>
          </p:cNvCxnSpPr>
          <p:nvPr/>
        </p:nvCxnSpPr>
        <p:spPr>
          <a:xfrm flipV="1">
            <a:off x="8117767" y="3995138"/>
            <a:ext cx="828655" cy="1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9220200" y="4846051"/>
            <a:ext cx="148976" cy="13295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8" idx="7"/>
            <a:endCxn id="29" idx="1"/>
          </p:cNvCxnSpPr>
          <p:nvPr/>
        </p:nvCxnSpPr>
        <p:spPr>
          <a:xfrm flipV="1">
            <a:off x="9347359" y="4846051"/>
            <a:ext cx="418218" cy="1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-76200" y="144113"/>
            <a:ext cx="10621297" cy="541687"/>
            <a:chOff x="74035" y="2231322"/>
            <a:chExt cx="10555487" cy="756154"/>
          </a:xfrm>
        </p:grpSpPr>
        <p:grpSp>
          <p:nvGrpSpPr>
            <p:cNvPr id="22" name="Group 70"/>
            <p:cNvGrpSpPr/>
            <p:nvPr/>
          </p:nvGrpSpPr>
          <p:grpSpPr bwMode="auto">
            <a:xfrm>
              <a:off x="330533" y="2267004"/>
              <a:ext cx="5347363" cy="708275"/>
              <a:chOff x="587624" y="3377549"/>
              <a:chExt cx="2753642" cy="1364238"/>
            </a:xfrm>
          </p:grpSpPr>
          <p:pic>
            <p:nvPicPr>
              <p:cNvPr id="30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75364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" name="TextBox 23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Sự rơi tự do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334676" y="695577"/>
            <a:ext cx="75139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i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Đặc điểm của chuyển động rơi tự do</a:t>
            </a:r>
            <a:endParaRPr lang="en-US" sz="2600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4676" y="1090922"/>
            <a:ext cx="75139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i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Gia tốc rơi tự do</a:t>
            </a:r>
            <a:endParaRPr lang="en-US" sz="2600" i="1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3804" y="1736133"/>
            <a:ext cx="108585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Ở cùng một nơi trên Trái Đất, mọi vật rơi tự do với cùng một gia tốc.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Gia tốc rơi tự do kí hiệu: </a:t>
            </a: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</a:t>
            </a:r>
            <a:endParaRPr lang="en-US" sz="2500" b="1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59627" y="2575406"/>
            <a:ext cx="108585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Giá trị của g phụ thuộc vào vị độ địa lí và độ cao.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Ở gần bề mặt Trái Đất người ta thường lấy giá trị của g bằng </a:t>
            </a: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9,8 m/s</a:t>
            </a:r>
            <a:r>
              <a:rPr lang="en-US" sz="2500" b="1" baseline="30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25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2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1" grpId="0"/>
      <p:bldP spid="32" grpId="0" animBg="1"/>
      <p:bldP spid="38" grpId="0" animBg="1"/>
      <p:bldP spid="37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144113"/>
            <a:ext cx="10621297" cy="541687"/>
            <a:chOff x="74035" y="2231322"/>
            <a:chExt cx="1055548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5347363" cy="708275"/>
              <a:chOff x="587624" y="3377549"/>
              <a:chExt cx="2753642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75364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Sự rơi tự do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34676" y="695577"/>
            <a:ext cx="75139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i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Công thức rơi tự do</a:t>
            </a:r>
            <a:endParaRPr lang="en-US" sz="2600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 descr="empty-blue-rectan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125" y="1238981"/>
            <a:ext cx="10528632" cy="1097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1135061" y="1326306"/>
            <a:ext cx="8855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Rơi tự do có các công thức của chuyển động nhanh dần đều không vận tốc ban đầu</a:t>
            </a:r>
            <a:endParaRPr lang="en-US" sz="27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4676" y="2477833"/>
            <a:ext cx="102958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Độ dịch chuyển, quãng đường đi được tại thời điểm t: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257" y="3858785"/>
            <a:ext cx="102958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 Vận tốc tức thời tại thời điểm t: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游明朝" panose="02020400000000000000" pitchFamily="18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1257" y="5156129"/>
            <a:ext cx="923994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Liên hệ giữa vận tốc và quãng đường đi được với thời gian: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02132" y="2867506"/>
            <a:ext cx="2860668" cy="961072"/>
            <a:chOff x="838200" y="3162637"/>
            <a:chExt cx="3467101" cy="1200590"/>
          </a:xfrm>
        </p:grpSpPr>
        <p:pic>
          <p:nvPicPr>
            <p:cNvPr id="34" name="Picture 33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78924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Object 60"/>
                <p:cNvSpPr txBox="1"/>
                <p:nvPr/>
              </p:nvSpPr>
              <p:spPr bwMode="auto">
                <a:xfrm>
                  <a:off x="895693" y="3162637"/>
                  <a:ext cx="3276600" cy="1192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000" i="1" smtClean="0">
                                <a:latin typeface="Cambria Math" panose="02040503050406030204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sz="3000" b="0" i="1" baseline="30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3000" baseline="30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5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5693" y="3162637"/>
                  <a:ext cx="3276600" cy="1192213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4720738" y="4436024"/>
            <a:ext cx="2023456" cy="604959"/>
            <a:chOff x="4720738" y="4436024"/>
            <a:chExt cx="2023456" cy="604959"/>
          </a:xfrm>
        </p:grpSpPr>
        <p:pic>
          <p:nvPicPr>
            <p:cNvPr id="37" name="Picture 36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738" y="4486985"/>
              <a:ext cx="2023456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5181600" y="4436024"/>
              <a:ext cx="141605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3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en-US" sz="3000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en-US" sz="3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= gt</a:t>
              </a:r>
              <a:endParaRPr lang="en-US" sz="3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337574" y="5810312"/>
            <a:ext cx="2860668" cy="656463"/>
            <a:chOff x="838200" y="3162637"/>
            <a:chExt cx="3467101" cy="1200590"/>
          </a:xfrm>
        </p:grpSpPr>
        <p:pic>
          <p:nvPicPr>
            <p:cNvPr id="40" name="Picture 39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78924"/>
              <a:ext cx="3467101" cy="118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Object 60"/>
                <p:cNvSpPr txBox="1"/>
                <p:nvPr/>
              </p:nvSpPr>
              <p:spPr bwMode="auto">
                <a:xfrm>
                  <a:off x="895693" y="3162637"/>
                  <a:ext cx="3276600" cy="1192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000" b="0" i="1" baseline="30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3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41" name="Object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5693" y="3162637"/>
                  <a:ext cx="3276600" cy="1192213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144113"/>
            <a:ext cx="10621297" cy="541687"/>
            <a:chOff x="74035" y="2231322"/>
            <a:chExt cx="1055548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5347363" cy="708275"/>
              <a:chOff x="587624" y="3377549"/>
              <a:chExt cx="2753642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75364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Sự rơi tự do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34676" y="695577"/>
            <a:ext cx="75139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i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Công thức rơi tự do</a:t>
            </a:r>
            <a:endParaRPr lang="en-US" sz="2600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 descr="empty-blue-rectan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580" y="1206534"/>
            <a:ext cx="7513925" cy="405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1013329" y="1287341"/>
            <a:ext cx="65769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7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Bài tập vận dụng: </a:t>
            </a: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Một người thả một hòn bi từ trên cao xuống đất và đo được thời gian rơi là 3,1s. Bỏ qua sức cản không khí. Lấy g = 9,8 m/s. </a:t>
            </a:r>
            <a:endParaRPr lang="en-US" sz="27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336411" y="533400"/>
            <a:ext cx="3573762" cy="5999066"/>
            <a:chOff x="914400" y="914400"/>
            <a:chExt cx="3056701" cy="5686886"/>
          </a:xfrm>
        </p:grpSpPr>
        <p:pic>
          <p:nvPicPr>
            <p:cNvPr id="25" name="Content Placeholder 4" descr="Icon&#10;&#10;Description automatically generate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914400"/>
              <a:ext cx="3056701" cy="568688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6" name="Arrow: Down 25"/>
            <p:cNvSpPr/>
            <p:nvPr/>
          </p:nvSpPr>
          <p:spPr>
            <a:xfrm>
              <a:off x="2355004" y="4038600"/>
              <a:ext cx="175491" cy="452582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552710" y="3916719"/>
                  <a:ext cx="544946" cy="6963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500" i="1" smtClean="0">
                                <a:solidFill>
                                  <a:srgbClr val="FFFF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3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oMath>
                    </m:oMathPara>
                  </a14:m>
                  <a:endParaRPr lang="en-US" sz="350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710" y="3916719"/>
                  <a:ext cx="544946" cy="696344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/>
          <p:cNvSpPr/>
          <p:nvPr/>
        </p:nvSpPr>
        <p:spPr>
          <a:xfrm>
            <a:off x="949603" y="3230171"/>
            <a:ext cx="65769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5130" marR="0" indent="-405130">
              <a:spcBef>
                <a:spcPts val="0"/>
              </a:spcBef>
            </a:pP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a) Tính độ cao của nơi thả hòn bi so với mặt đất và vận tốc lúc chạm đất. </a:t>
            </a:r>
            <a:endParaRPr lang="en-US" sz="27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05130" marR="0" indent="-405130">
              <a:spcBef>
                <a:spcPts val="0"/>
              </a:spcBef>
            </a:pP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b) Tính quãng đường rơi được trong 0,5s cuối trước khi chạm đất.</a:t>
            </a:r>
            <a:endParaRPr lang="en-US" sz="27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Khởi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41722" y="838923"/>
            <a:ext cx="11275469" cy="130651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879914" y="933792"/>
            <a:ext cx="11275465" cy="12464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Năm 1971, nhà du hành vũ trụ người Mỹ David Scott đã đồng thời thả rơi trên Mặt Trăng một chiếc lông chim và một chiếc búa ở cùng một độ cao và nhận thấy cả hai đều rơi xuống như nhau. Em có suy nghĩ gì về hiện tượng này?</a:t>
            </a:r>
            <a:endParaRPr lang="en-US" sz="25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92857" y="487470"/>
            <a:ext cx="573943" cy="732171"/>
            <a:chOff x="492857" y="487470"/>
            <a:chExt cx="573943" cy="732171"/>
          </a:xfrm>
        </p:grpSpPr>
        <p:grpSp>
          <p:nvGrpSpPr>
            <p:cNvPr id="16" name="Group 15"/>
            <p:cNvGrpSpPr/>
            <p:nvPr/>
          </p:nvGrpSpPr>
          <p:grpSpPr>
            <a:xfrm>
              <a:off x="492857" y="487470"/>
              <a:ext cx="573943" cy="531990"/>
              <a:chOff x="492857" y="307120"/>
              <a:chExt cx="758778" cy="71234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04123" y="333892"/>
                <a:ext cx="685800" cy="65963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Logo&#10;&#10;Description automatically generated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89" t="8771" r="26000" b="14679"/>
              <a:stretch>
                <a:fillRect/>
              </a:stretch>
            </p:blipFill>
            <p:spPr>
              <a:xfrm>
                <a:off x="492857" y="307120"/>
                <a:ext cx="758778" cy="712340"/>
              </a:xfrm>
              <a:prstGeom prst="rect">
                <a:avLst/>
              </a:prstGeom>
            </p:spPr>
          </p:pic>
        </p:grpSp>
        <p:pic>
          <p:nvPicPr>
            <p:cNvPr id="17" name="Picture 16" descr="A picture containing handwear&#10;&#10;Description automatically generated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18" b="89942" l="7111" r="93889">
                          <a14:foregroundMark x1="42222" y1="5222" x2="42222" y2="5222"/>
                          <a14:foregroundMark x1="42667" y1="1934" x2="42667" y2="1934"/>
                          <a14:foregroundMark x1="7333" y1="34687" x2="7333" y2="34687"/>
                          <a14:foregroundMark x1="93889" y1="38878" x2="93889" y2="38878"/>
                          <a14:foregroundMark x1="42889" y1="1418" x2="42889" y2="1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77"/>
            <a:stretch>
              <a:fillRect/>
            </a:stretch>
          </p:blipFill>
          <p:spPr>
            <a:xfrm>
              <a:off x="600775" y="770499"/>
              <a:ext cx="292432" cy="449142"/>
            </a:xfrm>
            <a:prstGeom prst="rect">
              <a:avLst/>
            </a:prstGeom>
          </p:spPr>
        </p:pic>
      </p:grpSp>
      <p:pic>
        <p:nvPicPr>
          <p:cNvPr id="5" name="Picture 4" descr="A group of people playing instruments&#10;&#10;Description automatically generated with low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2557898"/>
            <a:ext cx="5029200" cy="3746620"/>
          </a:xfrm>
          <a:prstGeom prst="rect">
            <a:avLst/>
          </a:prstGeom>
        </p:spPr>
      </p:pic>
      <p:pic>
        <p:nvPicPr>
          <p:cNvPr id="14" name="Picture 13" descr="A picture containing outdoor, person, snow, snowboarding&#10;&#10;Description automatically generated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" t="8528" b="6953"/>
          <a:stretch>
            <a:fillRect/>
          </a:stretch>
        </p:blipFill>
        <p:spPr>
          <a:xfrm>
            <a:off x="1600200" y="2442735"/>
            <a:ext cx="3750706" cy="3942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144113"/>
            <a:ext cx="10621297" cy="541687"/>
            <a:chOff x="74035" y="2231322"/>
            <a:chExt cx="1055548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5347363" cy="708275"/>
              <a:chOff x="587624" y="3377549"/>
              <a:chExt cx="2753642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75364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Sự rơi trong không khí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20" name="Rectangle 1026060"/>
          <p:cNvSpPr>
            <a:spLocks noChangeArrowheads="1"/>
          </p:cNvSpPr>
          <p:nvPr/>
        </p:nvSpPr>
        <p:spPr bwMode="auto">
          <a:xfrm>
            <a:off x="1220549" y="920562"/>
            <a:ext cx="10772747" cy="49552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defTabSz="1095375">
              <a:buClr>
                <a:schemeClr val="tx2"/>
              </a:buClr>
              <a:buSzPct val="95000"/>
            </a:pPr>
            <a:r>
              <a:rPr lang="en-US" sz="2500" i="1">
                <a:latin typeface="Arial" panose="020B0604020202020204" pitchFamily="34" charset="0"/>
                <a:cs typeface="Arial" panose="020B0604020202020204" pitchFamily="34" charset="0"/>
              </a:rPr>
              <a:t>Sự rơi của các vật trong không khí là chuyển động thường gặp. </a:t>
            </a:r>
            <a:endParaRPr lang="en-US" sz="25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empty-blue-rectan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897" y="5274171"/>
            <a:ext cx="11811399" cy="119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26060"/>
          <p:cNvSpPr>
            <a:spLocks noChangeArrowheads="1"/>
          </p:cNvSpPr>
          <p:nvPr/>
        </p:nvSpPr>
        <p:spPr bwMode="auto">
          <a:xfrm>
            <a:off x="982691" y="5448040"/>
            <a:ext cx="10192092" cy="8802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algn="ctr" defTabSz="1095375">
              <a:buClr>
                <a:schemeClr val="tx2"/>
              </a:buClr>
              <a:buSzPct val="95000"/>
            </a:pPr>
            <a:r>
              <a:rPr lang="en-US" sz="25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có đồng ý với dự đoán đó không? Em có dự đoán nào về nguyên nhân làm cho các vật rơi nhanh thật khác nhau không?</a:t>
            </a:r>
            <a:endParaRPr lang="en-US" sz="25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06750" y="2057186"/>
            <a:ext cx="3311253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95375">
              <a:buClr>
                <a:schemeClr val="tx2"/>
              </a:buClr>
              <a:buSzPct val="95000"/>
            </a:pPr>
            <a:r>
              <a:rPr lang="en-US" sz="2500" i="1">
                <a:latin typeface="Arial" panose="020B0604020202020204" pitchFamily="34" charset="0"/>
                <a:cs typeface="Arial" panose="020B0604020202020204" pitchFamily="34" charset="0"/>
              </a:rPr>
              <a:t>Ví dụ: Ai cũng thấy quả táo rơi nhanh hơn chiếc lông chim. </a:t>
            </a:r>
            <a:endParaRPr lang="en-US" sz="25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feather on a black background&#10;&#10;Description automatically generated with low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96" y="1583829"/>
            <a:ext cx="3060403" cy="24112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pair of apples&#10;&#10;Description automatically generated with low confidenc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9" t="31253" r="7587" b="9120"/>
          <a:stretch>
            <a:fillRect/>
          </a:stretch>
        </p:blipFill>
        <p:spPr>
          <a:xfrm>
            <a:off x="926805" y="1725857"/>
            <a:ext cx="2362200" cy="20554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7688" y="4177566"/>
            <a:ext cx="1134690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i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sz="2500" i="1">
                <a:latin typeface="Arial" panose="020B0604020202020204" pitchFamily="34" charset="0"/>
                <a:cs typeface="Arial" panose="020B0604020202020204" pitchFamily="34" charset="0"/>
              </a:rPr>
              <a:t>Nhiều người dự đoán rằng, </a:t>
            </a:r>
            <a:r>
              <a:rPr lang="en-US" sz="2500" b="1" i="1">
                <a:latin typeface="Arial" panose="020B0604020202020204" pitchFamily="34" charset="0"/>
                <a:cs typeface="Arial" panose="020B0604020202020204" pitchFamily="34" charset="0"/>
              </a:rPr>
              <a:t>rơi nhanh hay chậm là do vật nặng hay nhẹ. </a:t>
            </a:r>
            <a:endParaRPr lang="en-US" sz="2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52232" y="810433"/>
            <a:ext cx="11275469" cy="1294598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774188" y="838924"/>
            <a:ext cx="11417811" cy="12464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 thí nghiệm [TN] sau sẽ giúp chúng ta kiểm tra dự đoán của mình về sự rơi trong không khí.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TN 1: T</a:t>
            </a:r>
            <a:r>
              <a:rPr lang="en-US" sz="250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hả đồng thời một viên bi và một tờ giấy từ cùng một độ cao. </a:t>
            </a:r>
            <a:endParaRPr lang="en-US" sz="2500"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379" y="507464"/>
            <a:ext cx="518742" cy="492626"/>
          </a:xfrm>
          <a:prstGeom prst="ellipse">
            <a:avLst/>
          </a:prstGeom>
          <a:solidFill>
            <a:schemeClr val="bg1"/>
          </a:solidFill>
          <a:ln cmpd="thickThin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27" b="89879" l="9494" r="98101">
                        <a14:foregroundMark x1="42405" y1="8097" x2="42405" y2="8097"/>
                        <a14:foregroundMark x1="54747" y1="5061" x2="54747" y2="5061"/>
                        <a14:foregroundMark x1="53481" y1="2227" x2="53481" y2="2227"/>
                        <a14:foregroundMark x1="92089" y1="39271" x2="92089" y2="39271"/>
                        <a14:foregroundMark x1="98101" y1="36437" x2="98101" y2="36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6970" b="22269"/>
          <a:stretch>
            <a:fillRect/>
          </a:stretch>
        </p:blipFill>
        <p:spPr>
          <a:xfrm flipH="1">
            <a:off x="501379" y="541049"/>
            <a:ext cx="480281" cy="44262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81000" y="6362941"/>
            <a:ext cx="107128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Tại sao viên bi rơi nhanh hơn tờ giấy?</a:t>
            </a:r>
            <a:endParaRPr lang="en-US" sz="2500" b="1">
              <a:solidFill>
                <a:srgbClr val="C00000"/>
              </a:solidFill>
            </a:endParaRPr>
          </a:p>
        </p:txBody>
      </p:sp>
      <p:pic>
        <p:nvPicPr>
          <p:cNvPr id="13" name="y2mate.com - Physics Demo Paper versus Ball Free Fall_1080p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6011" y="2296442"/>
            <a:ext cx="7162800" cy="402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52232" y="810433"/>
            <a:ext cx="11275469" cy="1294598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774188" y="838924"/>
            <a:ext cx="11417811" cy="12464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 thí nghiệm [TN] sau sẽ giúp chúng ta kiểm tra dự đoán của mình về sự rơi trong không khí.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TN 2: Thả hai tờ giấy giống nhau: một tờ được vo tròn, một tờ để nguyên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379" y="507464"/>
            <a:ext cx="518742" cy="492626"/>
          </a:xfrm>
          <a:prstGeom prst="ellipse">
            <a:avLst/>
          </a:prstGeom>
          <a:solidFill>
            <a:schemeClr val="bg1"/>
          </a:solidFill>
          <a:ln cmpd="thickThin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27" b="89879" l="9494" r="98101">
                        <a14:foregroundMark x1="42405" y1="8097" x2="42405" y2="8097"/>
                        <a14:foregroundMark x1="54747" y1="5061" x2="54747" y2="5061"/>
                        <a14:foregroundMark x1="53481" y1="2227" x2="53481" y2="2227"/>
                        <a14:foregroundMark x1="92089" y1="39271" x2="92089" y2="39271"/>
                        <a14:foregroundMark x1="98101" y1="36437" x2="98101" y2="36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6970" b="22269"/>
          <a:stretch>
            <a:fillRect/>
          </a:stretch>
        </p:blipFill>
        <p:spPr>
          <a:xfrm flipH="1">
            <a:off x="501379" y="541049"/>
            <a:ext cx="480281" cy="442625"/>
          </a:xfrm>
          <a:prstGeom prst="rect">
            <a:avLst/>
          </a:prstGeom>
        </p:spPr>
      </p:pic>
      <p:pic>
        <p:nvPicPr>
          <p:cNvPr id="41" name="tha roi giay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400" y="2362982"/>
            <a:ext cx="6477000" cy="3643313"/>
          </a:xfrm>
          <a:prstGeom prst="rect">
            <a:avLst/>
          </a:prstGeom>
        </p:spPr>
      </p:pic>
      <p:pic>
        <p:nvPicPr>
          <p:cNvPr id="44" name="Picture 43" descr="A picture containing shape&#10;&#10;Description automatically generated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66"/>
          <a:stretch>
            <a:fillRect/>
          </a:stretch>
        </p:blipFill>
        <p:spPr>
          <a:xfrm>
            <a:off x="522400" y="2692962"/>
            <a:ext cx="3980848" cy="2666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6" name="TextBox 45"/>
          <p:cNvSpPr txBox="1"/>
          <p:nvPr/>
        </p:nvSpPr>
        <p:spPr>
          <a:xfrm>
            <a:off x="739589" y="6006295"/>
            <a:ext cx="107128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 b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Hai tờ giấy giống nhau, nặng như nhau, tại sao tờ giấy vo</a:t>
            </a:r>
            <a:endParaRPr lang="en-US" sz="2500" b="1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500" b="1">
                <a:solidFill>
                  <a:srgbClr val="C0000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tròn lại rơi nhanh hơn?</a:t>
            </a:r>
            <a:endParaRPr lang="en-US" sz="25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5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  <p:bldLst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Hoạt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52232" y="810433"/>
            <a:ext cx="11275469" cy="1294598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774189" y="838924"/>
            <a:ext cx="11169278" cy="12464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 thí nghiệm [TN] sau sẽ giúp chúng ta kiểm tra dự đoán của mình về sự rơi trong không khí.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</a:pPr>
            <a:r>
              <a:rPr lang="en-US" sz="2500">
                <a:solidFill>
                  <a:srgbClr val="7030A0"/>
                </a:solidFill>
                <a:effectLst/>
                <a:latin typeface="Arial" panose="020B0604020202020204" pitchFamily="34" charset="0"/>
                <a:ea typeface="游明朝" panose="02020400000000000000" pitchFamily="18" charset="-128"/>
              </a:rPr>
              <a:t>TN 3: Thả rơi hai quả bóng có cùng kích thước, nhưng khối lượng khác nhau</a:t>
            </a:r>
            <a:endParaRPr lang="en-US" sz="2500"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379" y="507464"/>
            <a:ext cx="518742" cy="492626"/>
          </a:xfrm>
          <a:prstGeom prst="ellipse">
            <a:avLst/>
          </a:prstGeom>
          <a:solidFill>
            <a:schemeClr val="bg1"/>
          </a:solidFill>
          <a:ln cmpd="thickThin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27" b="89879" l="9494" r="98101">
                        <a14:foregroundMark x1="42405" y1="8097" x2="42405" y2="8097"/>
                        <a14:foregroundMark x1="54747" y1="5061" x2="54747" y2="5061"/>
                        <a14:foregroundMark x1="53481" y1="2227" x2="53481" y2="2227"/>
                        <a14:foregroundMark x1="92089" y1="39271" x2="92089" y2="39271"/>
                        <a14:foregroundMark x1="98101" y1="36437" x2="98101" y2="36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6970" b="22269"/>
          <a:stretch>
            <a:fillRect/>
          </a:stretch>
        </p:blipFill>
        <p:spPr>
          <a:xfrm flipH="1">
            <a:off x="501379" y="541049"/>
            <a:ext cx="480281" cy="442625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27" y="2371787"/>
            <a:ext cx="6107439" cy="34405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35856" y="5996226"/>
            <a:ext cx="621875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sz="25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Trọng</a:t>
            </a:r>
            <a:r>
              <a:rPr lang="en-US" sz="25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lượng</a:t>
            </a:r>
            <a:r>
              <a:rPr lang="en-US" sz="25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25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hai</a:t>
            </a:r>
            <a:r>
              <a:rPr lang="en-US" sz="25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quả</a:t>
            </a:r>
            <a:r>
              <a:rPr lang="en-US" sz="25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bóng</a:t>
            </a:r>
            <a:r>
              <a:rPr lang="en-US" sz="25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khác</a:t>
            </a:r>
            <a:r>
              <a:rPr lang="en-US" sz="25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nhau</a:t>
            </a:r>
            <a:r>
              <a:rPr lang="en-US" sz="25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5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tại</a:t>
            </a:r>
            <a:r>
              <a:rPr lang="en-US" sz="25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sao</a:t>
            </a:r>
            <a:r>
              <a:rPr lang="en-US" sz="25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hai</a:t>
            </a:r>
            <a:r>
              <a:rPr lang="en-US" sz="25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viên</a:t>
            </a:r>
            <a:r>
              <a:rPr lang="en-US" sz="25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bi </a:t>
            </a:r>
            <a:r>
              <a:rPr lang="en-US" sz="25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rơi</a:t>
            </a:r>
            <a:r>
              <a:rPr lang="en-US" sz="25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nhanh</a:t>
            </a:r>
            <a:r>
              <a:rPr lang="en-US" sz="25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như</a:t>
            </a:r>
            <a:r>
              <a:rPr lang="en-US" sz="25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nhau</a:t>
            </a:r>
            <a:r>
              <a:rPr lang="en-US" sz="25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</a:t>
            </a:r>
            <a:endParaRPr lang="en-US" sz="25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144113"/>
            <a:ext cx="10621297" cy="541687"/>
            <a:chOff x="74035" y="2231322"/>
            <a:chExt cx="1055548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5347363" cy="708275"/>
              <a:chOff x="587624" y="3377549"/>
              <a:chExt cx="2753642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75364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Sự rơi trong không khí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4" descr="empty-blue-rectan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897" y="903891"/>
            <a:ext cx="11400503" cy="164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026060"/>
          <p:cNvSpPr>
            <a:spLocks noChangeArrowheads="1"/>
          </p:cNvSpPr>
          <p:nvPr/>
        </p:nvSpPr>
        <p:spPr bwMode="auto">
          <a:xfrm>
            <a:off x="851286" y="910308"/>
            <a:ext cx="10192092" cy="8802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Các TN trên cho thấy sự rơi nhanh hay chậm của vật </a:t>
            </a:r>
            <a:r>
              <a:rPr lang="en-US" sz="2500" b="1">
                <a:latin typeface="Arial" panose="020B0604020202020204" pitchFamily="34" charset="0"/>
                <a:cs typeface="Arial" panose="020B0604020202020204" pitchFamily="34" charset="0"/>
              </a:rPr>
              <a:t>phụ thuộc vào độ lớn của lực cản không khí 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tác dụng lên vật.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3710" y="2624517"/>
            <a:ext cx="1100958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Nếu loại bỏ được sức cản của không khí, các vật sẽ rơi như thế nào?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empty-red-rectang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190137"/>
            <a:ext cx="8991600" cy="54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209800" y="6177732"/>
            <a:ext cx="80293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latin typeface="Arial" panose="020B0604020202020204" pitchFamily="34" charset="0"/>
                <a:cs typeface="Arial" panose="020B0604020202020204" pitchFamily="34" charset="0"/>
              </a:rPr>
              <a:t>Trong chân không mọi vật rơi nhanh như nhau.</a:t>
            </a:r>
            <a:endParaRPr lang="en-US" sz="2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Diagram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69" y="3199348"/>
            <a:ext cx="2064058" cy="2841116"/>
          </a:xfrm>
          <a:prstGeom prst="rect">
            <a:avLst/>
          </a:prstGeom>
        </p:spPr>
      </p:pic>
      <p:pic>
        <p:nvPicPr>
          <p:cNvPr id="16" name="Content Placeholder 4" descr="A picture containing sky, different, several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27" y="3288473"/>
            <a:ext cx="2613625" cy="2496722"/>
          </a:xfrm>
        </p:spPr>
      </p:pic>
      <p:sp>
        <p:nvSpPr>
          <p:cNvPr id="17" name="Rectangle 16"/>
          <p:cNvSpPr/>
          <p:nvPr/>
        </p:nvSpPr>
        <p:spPr>
          <a:xfrm>
            <a:off x="8310218" y="3513359"/>
            <a:ext cx="28956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200">
                <a:latin typeface="Arial" panose="020B0604020202020204" pitchFamily="34" charset="0"/>
                <a:cs typeface="Arial" panose="020B0604020202020204" pitchFamily="34" charset="0"/>
              </a:rPr>
              <a:t>Ống 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Newton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thủy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kín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bi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chì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lông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chim</a:t>
            </a: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 bwMode="auto">
          <a:xfrm>
            <a:off x="851286" y="3440501"/>
            <a:ext cx="2838864" cy="2312445"/>
            <a:chOff x="1559" y="1021"/>
            <a:chExt cx="3258" cy="2384"/>
          </a:xfrm>
        </p:grpSpPr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7">
              <a:lum bright="-6000"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3" y="1021"/>
              <a:ext cx="1860" cy="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 Box 6"/>
            <p:cNvSpPr txBox="1">
              <a:spLocks noChangeArrowheads="1"/>
            </p:cNvSpPr>
            <p:nvPr/>
          </p:nvSpPr>
          <p:spPr bwMode="auto">
            <a:xfrm>
              <a:off x="1559" y="3024"/>
              <a:ext cx="3258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.VnTime" panose="020B7200000000000000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.VnTime" panose="020B7200000000000000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.VnTime" panose="020B7200000000000000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.VnTime" panose="020B7200000000000000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.VnTime" panose="020B7200000000000000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.VnTime" panose="020B7200000000000000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.VnTime" panose="020B7200000000000000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.VnTime" panose="020B7200000000000000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.VnTime" panose="020B7200000000000000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latin typeface=".VnArial Narrow" panose="020B7200000000000000" pitchFamily="34" charset="0"/>
                </a:rPr>
                <a:t>Isaac Newton (1642 – 1727)</a:t>
              </a:r>
              <a:endParaRPr lang="en-US" altLang="en-US">
                <a:latin typeface=".VnArial Narrow" panose="020B7200000000000000" pitchFamily="34" charset="0"/>
              </a:endParaRPr>
            </a:p>
          </p:txBody>
        </p:sp>
      </p:grpSp>
      <p:sp>
        <p:nvSpPr>
          <p:cNvPr id="22" name="Rectangle 1026060"/>
          <p:cNvSpPr>
            <a:spLocks noChangeArrowheads="1"/>
          </p:cNvSpPr>
          <p:nvPr/>
        </p:nvSpPr>
        <p:spPr bwMode="auto">
          <a:xfrm>
            <a:off x="851286" y="1656229"/>
            <a:ext cx="10258682" cy="8802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Lực cản càng nhỏ so với trọng lực tác dụng lên vật thì vật sẽ rơi càng nhanh và ngược lại.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19" grpId="0"/>
      <p:bldP spid="17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144113"/>
            <a:ext cx="10621297" cy="541687"/>
            <a:chOff x="74035" y="2231322"/>
            <a:chExt cx="1055548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5347363" cy="708275"/>
              <a:chOff x="587624" y="3377549"/>
              <a:chExt cx="2753642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75364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Sự rơi tự do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4" descr="empty-blue-rectan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0500" y="905662"/>
            <a:ext cx="6218903" cy="366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026060"/>
          <p:cNvSpPr>
            <a:spLocks noChangeArrowheads="1"/>
          </p:cNvSpPr>
          <p:nvPr/>
        </p:nvSpPr>
        <p:spPr bwMode="auto">
          <a:xfrm>
            <a:off x="1045536" y="1447800"/>
            <a:ext cx="4752947" cy="280384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pPr algn="just"/>
            <a:r>
              <a:rPr lang="en-US" sz="2500" b="1">
                <a:latin typeface="Arial" panose="020B0604020202020204" pitchFamily="34" charset="0"/>
                <a:cs typeface="Arial" panose="020B0604020202020204" pitchFamily="34" charset="0"/>
              </a:rPr>
              <a:t>Sự rơi tự do 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là sự rơi </a:t>
            </a:r>
            <a:r>
              <a:rPr lang="en-US" sz="2500" b="1" i="1">
                <a:latin typeface="Arial" panose="020B0604020202020204" pitchFamily="34" charset="0"/>
                <a:cs typeface="Arial" panose="020B0604020202020204" pitchFamily="34" charset="0"/>
              </a:rPr>
              <a:t>chỉ dưới tác dụng của trọng lực</a:t>
            </a: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. Nếu vật rơi trong không khí mà độ lớn của lực cản không khí không đáng kể so với trọng lượng của vật thì cũng coi </a:t>
            </a:r>
            <a:r>
              <a:rPr lang="en-US" sz="2500" i="1">
                <a:latin typeface="Arial" panose="020B0604020202020204" pitchFamily="34" charset="0"/>
                <a:cs typeface="Arial" panose="020B0604020202020204" pitchFamily="34" charset="0"/>
              </a:rPr>
              <a:t>là rơi tự do,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Content Placeholder 4" descr="A picture containing text, indoor&#10;&#10;Description automatically generate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t="11939" r="1162"/>
          <a:stretch>
            <a:fillRect/>
          </a:stretch>
        </p:blipFill>
        <p:spPr>
          <a:xfrm>
            <a:off x="7620000" y="723014"/>
            <a:ext cx="3826089" cy="5101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00" y="144113"/>
            <a:ext cx="10621297" cy="541687"/>
            <a:chOff x="74035" y="2231322"/>
            <a:chExt cx="10555487" cy="756154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330533" y="2267004"/>
              <a:ext cx="5347363" cy="708275"/>
              <a:chOff x="587624" y="3377549"/>
              <a:chExt cx="2753642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624" y="3377549"/>
                <a:ext cx="2753642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9420318" cy="75615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Sự rơi tự do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20" name="Rectangle 1026060"/>
          <p:cNvSpPr>
            <a:spLocks noChangeArrowheads="1"/>
          </p:cNvSpPr>
          <p:nvPr/>
        </p:nvSpPr>
        <p:spPr bwMode="auto">
          <a:xfrm>
            <a:off x="609600" y="1828800"/>
            <a:ext cx="5946929" cy="8802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109728" tIns="54864" rIns="109728" bIns="54864">
            <a:spAutoFit/>
          </a:bodyPr>
          <a:lstStyle/>
          <a:p>
            <a:r>
              <a:rPr lang="en-US" sz="2500" i="1">
                <a:latin typeface="Arial" panose="020B0604020202020204" pitchFamily="34" charset="0"/>
                <a:cs typeface="Arial" panose="020B0604020202020204" pitchFamily="34" charset="0"/>
              </a:rPr>
              <a:t>Vì trọng lực có phương thẳng đứng, chiều từ trên xuống nên dễ có dự đoán:</a:t>
            </a:r>
            <a:endParaRPr lang="en-US" sz="25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676" y="695577"/>
            <a:ext cx="75139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i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Đặc điểm của chuyển động rơi tự do</a:t>
            </a:r>
            <a:endParaRPr lang="en-US" sz="2600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 descr="empty-blue-rectan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3389" y="3005055"/>
            <a:ext cx="5946929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135776" y="429467"/>
            <a:ext cx="3573762" cy="5999066"/>
            <a:chOff x="914400" y="914400"/>
            <a:chExt cx="3056701" cy="5686886"/>
          </a:xfrm>
        </p:grpSpPr>
        <p:pic>
          <p:nvPicPr>
            <p:cNvPr id="19" name="Content Placeholder 4" descr="Icon&#10;&#10;Description automatically generate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914400"/>
              <a:ext cx="3056701" cy="5686886"/>
            </a:xfrm>
            <a:prstGeom prst="rect">
              <a:avLst/>
            </a:prstGeom>
          </p:spPr>
        </p:pic>
        <p:sp>
          <p:nvSpPr>
            <p:cNvPr id="21" name="Arrow: Down 20"/>
            <p:cNvSpPr/>
            <p:nvPr/>
          </p:nvSpPr>
          <p:spPr>
            <a:xfrm>
              <a:off x="2355004" y="4038600"/>
              <a:ext cx="175491" cy="452582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552710" y="3916719"/>
                  <a:ext cx="544946" cy="6963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500" i="1" smtClean="0">
                                <a:solidFill>
                                  <a:srgbClr val="FFFF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3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oMath>
                    </m:oMathPara>
                  </a14:m>
                  <a:endParaRPr lang="en-US" sz="350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710" y="3916719"/>
                  <a:ext cx="544946" cy="696344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Rectangle 22"/>
          <p:cNvSpPr/>
          <p:nvPr/>
        </p:nvSpPr>
        <p:spPr>
          <a:xfrm>
            <a:off x="1470788" y="3484781"/>
            <a:ext cx="476110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rơi</a:t>
            </a:r>
            <a:r>
              <a:rPr lang="en-US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Tx/>
              <a:buChar char="-"/>
            </a:pP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endParaRPr lang="en-US" alt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Tx/>
              <a:buChar char="-"/>
            </a:pP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endParaRPr lang="en-US" alt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4676" y="1217180"/>
            <a:ext cx="75139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i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Phương và chiều của chuyển động rơi tự do</a:t>
            </a:r>
            <a:endParaRPr lang="en-US" sz="2600" i="1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tags/tag1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ags/tag2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4410</Words>
  <Application>WPS Presentation</Application>
  <PresentationFormat>Custom</PresentationFormat>
  <Paragraphs>238</Paragraphs>
  <Slides>15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SimSun</vt:lpstr>
      <vt:lpstr>Wingdings</vt:lpstr>
      <vt:lpstr>Times New Roman</vt:lpstr>
      <vt:lpstr>VNI-Times</vt:lpstr>
      <vt:lpstr>MS PGothic</vt:lpstr>
      <vt:lpstr>Symbol</vt:lpstr>
      <vt:lpstr>游明朝</vt:lpstr>
      <vt:lpstr>Yu Gothic UI Semilight</vt:lpstr>
      <vt:lpstr>.VnTime</vt:lpstr>
      <vt:lpstr>Segoe Print</vt:lpstr>
      <vt:lpstr>.VnArial Narrow</vt:lpstr>
      <vt:lpstr>Cambria Math</vt:lpstr>
      <vt:lpstr>Cambria Math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Viet Chung</cp:lastModifiedBy>
  <cp:revision>225</cp:revision>
  <dcterms:created xsi:type="dcterms:W3CDTF">2007-10-27T08:09:00Z</dcterms:created>
  <dcterms:modified xsi:type="dcterms:W3CDTF">2025-09-06T22:57:45Z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1240196DEEC64B5C98268FDE708A92F8_12</vt:lpwstr>
  </property>
  <property fmtid="{D5CDD505-2E9C-101B-9397-08002B2CF9AE}" pid="3" name="KSOProductBuildVer">
    <vt:lpwstr>1033-12.2.0.22549</vt:lpwstr>
  </property>
</Properties>
</file>